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458" r:id="rId2"/>
    <p:sldId id="491" r:id="rId3"/>
    <p:sldId id="492" r:id="rId4"/>
    <p:sldId id="494" r:id="rId5"/>
    <p:sldId id="495" r:id="rId6"/>
    <p:sldId id="496" r:id="rId7"/>
    <p:sldId id="493" r:id="rId8"/>
    <p:sldId id="490" r:id="rId9"/>
  </p:sldIdLst>
  <p:sldSz cx="12192000" cy="6858000"/>
  <p:notesSz cx="6858000" cy="9144000"/>
  <p:embeddedFontLst>
    <p:embeddedFont>
      <p:font typeface="Pretendard Black" panose="020B0600000101010101" charset="-127"/>
      <p:bold r:id="rId11"/>
    </p:embeddedFont>
    <p:embeddedFont>
      <p:font typeface="Pretendard ExtraBold" panose="020B0600000101010101" charset="-127"/>
      <p:bold r:id="rId12"/>
    </p:embeddedFont>
    <p:embeddedFont>
      <p:font typeface="Pretendard Light" panose="020B0600000101010101" charset="-127"/>
      <p:regular r:id="rId13"/>
    </p:embeddedFont>
    <p:embeddedFont>
      <p:font typeface="나눔고딕 ExtraBold" panose="020D0904000000000000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함초롬돋움" panose="020B0604000101010101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 및 간지" id="{227E0504-245A-4BB0-BDFD-579F04F2F818}">
          <p14:sldIdLst>
            <p14:sldId id="458"/>
            <p14:sldId id="491"/>
            <p14:sldId id="492"/>
            <p14:sldId id="494"/>
            <p14:sldId id="495"/>
            <p14:sldId id="496"/>
            <p14:sldId id="493"/>
            <p14:sldId id="4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47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pos="7333" userDrawn="1">
          <p15:clr>
            <a:srgbClr val="A4A3A4"/>
          </p15:clr>
        </p15:guide>
        <p15:guide id="5" pos="733" userDrawn="1">
          <p15:clr>
            <a:srgbClr val="A4A3A4"/>
          </p15:clr>
        </p15:guide>
        <p15:guide id="6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53"/>
    <a:srgbClr val="FABE00"/>
    <a:srgbClr val="FFE85D"/>
    <a:srgbClr val="FFCC00"/>
    <a:srgbClr val="A9D18E"/>
    <a:srgbClr val="D7EBCB"/>
    <a:srgbClr val="FFDEBD"/>
    <a:srgbClr val="FFD9B3"/>
    <a:srgbClr val="93B4FF"/>
    <a:srgbClr val="004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4" autoAdjust="0"/>
    <p:restoredTop sz="94612" autoAdjust="0"/>
  </p:normalViewPr>
  <p:slideViewPr>
    <p:cSldViewPr snapToGrid="0">
      <p:cViewPr varScale="1">
        <p:scale>
          <a:sx n="110" d="100"/>
          <a:sy n="110" d="100"/>
        </p:scale>
        <p:origin x="768" y="114"/>
      </p:cViewPr>
      <p:guideLst>
        <p:guide orient="horz" pos="346"/>
        <p:guide pos="347"/>
        <p:guide orient="horz" pos="3974"/>
        <p:guide pos="7333"/>
        <p:guide pos="733"/>
        <p:guide pos="69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2182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88710-0557-41BA-80DB-0EE5CAA80FD0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C3363-C801-49CE-AC31-5F56AD12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549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74A776-519C-4C45-8A2B-BEA507305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C83C7B-D5A1-4756-A43C-C77615AE0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12D814-90E0-47A0-AC87-54727DC5D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A19A7-6982-497A-8CC6-29ADB563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30C7EB-B3D2-4B9B-8BAB-F3B32E377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807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26C0CC-553F-4F34-B051-A16BE6B44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CF6B2B-5D8F-430C-9456-755E94DCA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2E18F0-75E3-49D0-9CF2-35803B764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CEE16-96F2-4A65-92D4-629FBF885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04EFC0-9776-4282-B82E-D6894A56B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429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F0C14C-1565-4124-A2C4-1C958ED72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8BB901-36EB-4746-AF11-43D2D3150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64DFB7-531D-4942-95F8-8BF977A99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A073D-5ACB-44E6-BDD6-BA9A78868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0F2A76-645F-4D9E-B572-05C2E3C9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0719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127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7446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921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51D85-C73F-4533-9E12-213D669B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7C94A5-C384-4707-AF5A-CD3666C55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6B797F-7269-4DCC-A8FE-297E4F0DA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904562-11D5-4032-BC72-9DF4A18A8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20CA92-9A70-4D8F-9889-1581F8F12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92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114AE-9A77-442B-8E3C-9E35C7F02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413C87-7C55-4782-BB4A-F589ABEE1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75460F-031B-4F8F-A326-5E0DCEB7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A4E998-91E9-4717-B63F-1EB577924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E43D9F-C5F1-4A57-B3AA-F1E73AAF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0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8E939A-7514-4AB5-B379-F9B861A7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BDF72A-6E04-41CC-B996-817AE5409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DC3A7C-7CF8-49EB-9C3C-4027F8A5F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046C75-2631-4AD2-8293-BBFDB850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27EB35-0222-49C2-A006-A344B62D2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3F2876-D3D6-4C36-9CF0-DB6F1948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63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020068-E57C-46E8-933A-93CB43D0D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1FAEA-A873-4B89-893D-A3FE4D51C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41ACB2-2586-4B15-A9EE-A0AB96991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B0DCCA-A1F4-4CCC-9476-AEF894131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CEF83E3-73B5-446E-8064-521F65BACE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702479-CF4E-40A2-BEC9-9D7937C9A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55AA256-0C71-4DA5-BF3F-6186CC983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7B615D-B1DA-4EFE-A0B5-735B04718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122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080D11-50FD-4D20-9C9A-7DFE93EFE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E3217-FA88-478A-B491-621F59F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746C41-4B26-43A2-AAD9-DF94D1FB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236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실외, 하늘, 도시이(가) 표시된 사진&#10;&#10;자동 생성된 설명">
            <a:extLst>
              <a:ext uri="{FF2B5EF4-FFF2-40B4-BE49-F238E27FC236}">
                <a16:creationId xmlns:a16="http://schemas.microsoft.com/office/drawing/2014/main" id="{662517FB-9751-7E9A-6C7B-50230EB095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013F258-D413-031D-11A5-111944683A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313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7BFE55-BAF6-481D-A63B-EE4E2FD83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8C6B2D-1C0D-4884-90F9-A4A94F646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063919-BF5F-4E34-B3E3-627A9D700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38731E-A2F4-4D3B-B24E-DFAB420F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0625A1-FC87-4B05-9126-53C9C5B5B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335C6D-5460-4865-8CEC-B0C1D792A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020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05915-1523-4071-9C29-7CBBDE21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97C157-678F-4A7D-8E85-A22BFE97F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A5DE75-F889-44B8-9A03-335B27F5D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F04BF0-19C6-4595-B195-7F305BD1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D2966C-A1A5-4C10-8B6F-995485BF4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C9B13E-15C3-4AFF-8F6F-47A60D291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15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41FDE2-0F80-4B0A-BA03-F4317890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5EE4BA-F4CA-4C5A-BE03-C67D2D503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C44119-0275-420A-BDA8-85C44CAC38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D573C-6F19-41FE-8104-333C764E0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A8455C-A618-47C5-93B8-A9EBD0736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85FBC-2750-4EB2-BEE8-FADFF901BC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68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709" r:id="rId7"/>
    <p:sldLayoutId id="2147483656" r:id="rId8"/>
    <p:sldLayoutId id="2147483657" r:id="rId9"/>
    <p:sldLayoutId id="2147483658" r:id="rId10"/>
    <p:sldLayoutId id="2147483659" r:id="rId11"/>
    <p:sldLayoutId id="2147483706" r:id="rId12"/>
    <p:sldLayoutId id="2147483707" r:id="rId13"/>
    <p:sldLayoutId id="2147483708" r:id="rId1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위쪽 모서리 10">
            <a:extLst>
              <a:ext uri="{FF2B5EF4-FFF2-40B4-BE49-F238E27FC236}">
                <a16:creationId xmlns:a16="http://schemas.microsoft.com/office/drawing/2014/main" id="{DAA0D1DC-401F-64F2-957D-1B0D029B7BCE}"/>
              </a:ext>
            </a:extLst>
          </p:cNvPr>
          <p:cNvSpPr/>
          <p:nvPr/>
        </p:nvSpPr>
        <p:spPr>
          <a:xfrm flipV="1">
            <a:off x="0" y="6006517"/>
            <a:ext cx="12192000" cy="896084"/>
          </a:xfrm>
          <a:prstGeom prst="round2SameRect">
            <a:avLst>
              <a:gd name="adj1" fmla="val 2837"/>
              <a:gd name="adj2" fmla="val 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8BEFCA-2FE6-3B22-1E31-F34A2BCE9BAA}"/>
              </a:ext>
            </a:extLst>
          </p:cNvPr>
          <p:cNvSpPr txBox="1"/>
          <p:nvPr/>
        </p:nvSpPr>
        <p:spPr>
          <a:xfrm>
            <a:off x="5233744" y="2646791"/>
            <a:ext cx="172451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Pretendard Black" panose="02000A03000000020004" pitchFamily="50" charset="-127"/>
              </a:rPr>
              <a:t>당나동</a:t>
            </a:r>
            <a:endParaRPr lang="en-US" altLang="ko-KR" sz="48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Pretendard Black" panose="02000A0300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94A1786-1495-B9C8-3F00-D4ADC8CE45A6}"/>
              </a:ext>
            </a:extLst>
          </p:cNvPr>
          <p:cNvCxnSpPr>
            <a:cxnSpLocks/>
          </p:cNvCxnSpPr>
          <p:nvPr/>
        </p:nvCxnSpPr>
        <p:spPr>
          <a:xfrm>
            <a:off x="4813364" y="2428772"/>
            <a:ext cx="2494462" cy="0"/>
          </a:xfrm>
          <a:prstGeom prst="line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9A8A0DC-8059-73CC-6322-600875132BC6}"/>
              </a:ext>
            </a:extLst>
          </p:cNvPr>
          <p:cNvSpPr txBox="1"/>
          <p:nvPr/>
        </p:nvSpPr>
        <p:spPr>
          <a:xfrm>
            <a:off x="11771319" y="5711166"/>
            <a:ext cx="284052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854227-F239-E3B6-6277-DCC43B7648EB}"/>
              </a:ext>
            </a:extLst>
          </p:cNvPr>
          <p:cNvSpPr txBox="1"/>
          <p:nvPr/>
        </p:nvSpPr>
        <p:spPr>
          <a:xfrm>
            <a:off x="10371577" y="6090893"/>
            <a:ext cx="1683794" cy="7078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ko-KR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2021114166 </a:t>
            </a:r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권수현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r"/>
            <a:r>
              <a:rPr lang="en-US" altLang="ko-KR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2021114255 </a:t>
            </a:r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김민주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r"/>
            <a:r>
              <a:rPr lang="en-US" altLang="ko-KR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2021115412</a:t>
            </a:r>
            <a:r>
              <a:rPr lang="en-US" altLang="ko-KR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박지현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B5BDD7-5F72-3851-D4EE-78E5FC12B2F1}"/>
              </a:ext>
            </a:extLst>
          </p:cNvPr>
          <p:cNvSpPr txBox="1"/>
          <p:nvPr/>
        </p:nvSpPr>
        <p:spPr>
          <a:xfrm>
            <a:off x="5210137" y="2053095"/>
            <a:ext cx="209768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20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>
                    <a:lumMod val="60000"/>
                    <a:lumOff val="4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Pretendard Black" panose="02000A03000000020004" pitchFamily="50" charset="-127"/>
              </a:rPr>
              <a:t>여행 동행자 찾기 웹</a:t>
            </a:r>
            <a:endParaRPr lang="en-US" altLang="ko-KR" sz="2000" b="1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5E93E8-B700-8BD8-7390-456CF60053CA}"/>
              </a:ext>
            </a:extLst>
          </p:cNvPr>
          <p:cNvSpPr txBox="1"/>
          <p:nvPr/>
        </p:nvSpPr>
        <p:spPr>
          <a:xfrm>
            <a:off x="5366953" y="3417965"/>
            <a:ext cx="145809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4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Pretendard Black" panose="02000A03000000020004" pitchFamily="50" charset="-127"/>
              </a:rPr>
              <a:t>:</a:t>
            </a:r>
            <a:r>
              <a:rPr lang="ko-KR" altLang="en-US" sz="14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Pretendard Black" panose="02000A03000000020004" pitchFamily="50" charset="-127"/>
              </a:rPr>
              <a:t>당신은 나의 동반자</a:t>
            </a:r>
            <a:endParaRPr lang="en-US" altLang="ko-KR" sz="1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Pretendard Black" panose="02000A03000000020004" pitchFamily="50" charset="-127"/>
            </a:endParaRPr>
          </a:p>
        </p:txBody>
      </p:sp>
      <p:pic>
        <p:nvPicPr>
          <p:cNvPr id="18" name="그림 17" descr="블랙, 어둠이(가) 표시된 사진&#10;&#10;자동 생성된 설명">
            <a:extLst>
              <a:ext uri="{FF2B5EF4-FFF2-40B4-BE49-F238E27FC236}">
                <a16:creationId xmlns:a16="http://schemas.microsoft.com/office/drawing/2014/main" id="{06C0E1FF-A425-574D-CE0F-AF9D09C77D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43768" y="2085236"/>
            <a:ext cx="405406" cy="2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61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79603"/>
            <a:ext cx="1419224" cy="194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8EA56C-981A-03FA-5D73-47A8EAF69C6A}"/>
              </a:ext>
            </a:extLst>
          </p:cNvPr>
          <p:cNvSpPr txBox="1"/>
          <p:nvPr/>
        </p:nvSpPr>
        <p:spPr>
          <a:xfrm>
            <a:off x="1188795" y="730373"/>
            <a:ext cx="21472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Contents</a:t>
            </a:r>
          </a:p>
        </p:txBody>
      </p:sp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83438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84948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47ABF7-04D0-AE02-1A55-0CF04330F36F}"/>
              </a:ext>
            </a:extLst>
          </p:cNvPr>
          <p:cNvSpPr txBox="1"/>
          <p:nvPr/>
        </p:nvSpPr>
        <p:spPr>
          <a:xfrm>
            <a:off x="570850" y="752550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00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DE85FF-7D57-C98D-374F-8F2215F474BC}"/>
              </a:ext>
            </a:extLst>
          </p:cNvPr>
          <p:cNvSpPr txBox="1"/>
          <p:nvPr/>
        </p:nvSpPr>
        <p:spPr>
          <a:xfrm>
            <a:off x="570850" y="447878"/>
            <a:ext cx="1618392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웹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F2BF21-11D2-17C3-8CD1-EF3F0FCFB65D}"/>
              </a:ext>
            </a:extLst>
          </p:cNvPr>
          <p:cNvSpPr txBox="1"/>
          <p:nvPr/>
        </p:nvSpPr>
        <p:spPr>
          <a:xfrm>
            <a:off x="1087746" y="5041265"/>
            <a:ext cx="911344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What kinds of web-based database system?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2222D5-A846-DC70-4CB1-011D3094F12A}"/>
              </a:ext>
            </a:extLst>
          </p:cNvPr>
          <p:cNvSpPr txBox="1"/>
          <p:nvPr/>
        </p:nvSpPr>
        <p:spPr>
          <a:xfrm>
            <a:off x="11327507" y="915039"/>
            <a:ext cx="317395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en-US" altLang="ko-KR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조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371BA5-34DE-1068-0EBF-E148A1D2F1ED}"/>
              </a:ext>
            </a:extLst>
          </p:cNvPr>
          <p:cNvSpPr txBox="1"/>
          <p:nvPr/>
        </p:nvSpPr>
        <p:spPr>
          <a:xfrm>
            <a:off x="1087746" y="2137712"/>
            <a:ext cx="746685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32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About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385E79-5577-DF50-D65A-8C89ADC6E5C2}"/>
              </a:ext>
            </a:extLst>
          </p:cNvPr>
          <p:cNvSpPr txBox="1"/>
          <p:nvPr/>
        </p:nvSpPr>
        <p:spPr>
          <a:xfrm>
            <a:off x="1087746" y="3572370"/>
            <a:ext cx="746685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About Service</a:t>
            </a:r>
          </a:p>
        </p:txBody>
      </p:sp>
    </p:spTree>
    <p:extLst>
      <p:ext uri="{BB962C8B-B14F-4D97-AF65-F5344CB8AC3E}">
        <p14:creationId xmlns:p14="http://schemas.microsoft.com/office/powerpoint/2010/main" val="103338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54DC7D5-3027-4ACB-2F90-B8AACE1147B3}"/>
              </a:ext>
            </a:extLst>
          </p:cNvPr>
          <p:cNvSpPr/>
          <p:nvPr/>
        </p:nvSpPr>
        <p:spPr>
          <a:xfrm>
            <a:off x="1873250" y="2566779"/>
            <a:ext cx="2586417" cy="4975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Team Name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88312"/>
            <a:ext cx="1419224" cy="194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8EA56C-981A-03FA-5D73-47A8EAF69C6A}"/>
              </a:ext>
            </a:extLst>
          </p:cNvPr>
          <p:cNvSpPr txBox="1"/>
          <p:nvPr/>
        </p:nvSpPr>
        <p:spPr>
          <a:xfrm>
            <a:off x="1188795" y="739082"/>
            <a:ext cx="21472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About Team</a:t>
            </a:r>
          </a:p>
        </p:txBody>
      </p:sp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92147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93657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47ABF7-04D0-AE02-1A55-0CF04330F36F}"/>
              </a:ext>
            </a:extLst>
          </p:cNvPr>
          <p:cNvSpPr txBox="1"/>
          <p:nvPr/>
        </p:nvSpPr>
        <p:spPr>
          <a:xfrm>
            <a:off x="570850" y="761259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01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2222D5-A846-DC70-4CB1-011D3094F12A}"/>
              </a:ext>
            </a:extLst>
          </p:cNvPr>
          <p:cNvSpPr txBox="1"/>
          <p:nvPr/>
        </p:nvSpPr>
        <p:spPr>
          <a:xfrm>
            <a:off x="11067821" y="923748"/>
            <a:ext cx="577081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당나동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05A77F-3A6A-36DB-D524-F9BD82F0C03A}"/>
              </a:ext>
            </a:extLst>
          </p:cNvPr>
          <p:cNvSpPr txBox="1"/>
          <p:nvPr/>
        </p:nvSpPr>
        <p:spPr>
          <a:xfrm>
            <a:off x="1087746" y="3500360"/>
            <a:ext cx="440244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당나동 </a:t>
            </a:r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</a:t>
            </a:r>
            <a:r>
              <a:rPr lang="ko-KR" altLang="en-US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당</a:t>
            </a:r>
            <a:r>
              <a:rPr lang="ko-KR" altLang="en-US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신은</a:t>
            </a:r>
            <a:r>
              <a:rPr lang="ko-KR" altLang="en-US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나</a:t>
            </a:r>
            <a:r>
              <a:rPr lang="ko-KR" altLang="en-US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</a:t>
            </a:r>
            <a:r>
              <a:rPr lang="ko-KR" altLang="en-US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동</a:t>
            </a:r>
            <a:r>
              <a:rPr lang="ko-KR" altLang="en-US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반자</a:t>
            </a:r>
            <a:endParaRPr lang="en-US" altLang="ko-KR" sz="280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2E0A68-C12B-AD70-C78A-0CCAA4DFB829}"/>
              </a:ext>
            </a:extLst>
          </p:cNvPr>
          <p:cNvSpPr txBox="1"/>
          <p:nvPr/>
        </p:nvSpPr>
        <p:spPr>
          <a:xfrm>
            <a:off x="2262422" y="4056086"/>
            <a:ext cx="199335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(DangNaDong)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9BF7839-715D-0CCE-B808-AF77783D2034}"/>
              </a:ext>
            </a:extLst>
          </p:cNvPr>
          <p:cNvSpPr/>
          <p:nvPr/>
        </p:nvSpPr>
        <p:spPr>
          <a:xfrm>
            <a:off x="7342626" y="2566779"/>
            <a:ext cx="3240414" cy="4975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Team Members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59CDC0-1DFB-B29D-2EC2-CFB2CCD31B11}"/>
              </a:ext>
            </a:extLst>
          </p:cNvPr>
          <p:cNvSpPr txBox="1"/>
          <p:nvPr/>
        </p:nvSpPr>
        <p:spPr>
          <a:xfrm>
            <a:off x="7736637" y="3499877"/>
            <a:ext cx="2452392" cy="1324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권수현 </a:t>
            </a:r>
            <a:r>
              <a:rPr lang="en-US" altLang="ko-KR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(2021114255)</a:t>
            </a:r>
          </a:p>
          <a:p>
            <a:pPr>
              <a:lnSpc>
                <a:spcPct val="150000"/>
              </a:lnSpc>
            </a:pPr>
            <a:r>
              <a:rPr lang="ko-KR" altLang="en-US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김민주 </a:t>
            </a:r>
            <a:r>
              <a:rPr lang="en-US" altLang="ko-KR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(2021114255)</a:t>
            </a:r>
          </a:p>
          <a:p>
            <a:pPr>
              <a:lnSpc>
                <a:spcPct val="150000"/>
              </a:lnSpc>
            </a:pPr>
            <a:r>
              <a:rPr lang="ko-KR" altLang="en-US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박지현 </a:t>
            </a:r>
            <a:r>
              <a:rPr lang="en-US" altLang="ko-KR" sz="20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(2021115412)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19F4FA-0B4C-F74E-08F8-7FF8A91CB58A}"/>
              </a:ext>
            </a:extLst>
          </p:cNvPr>
          <p:cNvSpPr txBox="1"/>
          <p:nvPr/>
        </p:nvSpPr>
        <p:spPr>
          <a:xfrm>
            <a:off x="570850" y="456587"/>
            <a:ext cx="1982594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플랫폼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4456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79603"/>
            <a:ext cx="1419224" cy="194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8EA56C-981A-03FA-5D73-47A8EAF69C6A}"/>
              </a:ext>
            </a:extLst>
          </p:cNvPr>
          <p:cNvSpPr txBox="1"/>
          <p:nvPr/>
        </p:nvSpPr>
        <p:spPr>
          <a:xfrm>
            <a:off x="1188795" y="730373"/>
            <a:ext cx="57693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About Service (1/3)</a:t>
            </a:r>
          </a:p>
        </p:txBody>
      </p:sp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83438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84948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47ABF7-04D0-AE02-1A55-0CF04330F36F}"/>
              </a:ext>
            </a:extLst>
          </p:cNvPr>
          <p:cNvSpPr txBox="1"/>
          <p:nvPr/>
        </p:nvSpPr>
        <p:spPr>
          <a:xfrm>
            <a:off x="570850" y="752550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02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DE85FF-7D57-C98D-374F-8F2215F474BC}"/>
              </a:ext>
            </a:extLst>
          </p:cNvPr>
          <p:cNvSpPr txBox="1"/>
          <p:nvPr/>
        </p:nvSpPr>
        <p:spPr>
          <a:xfrm>
            <a:off x="570850" y="447878"/>
            <a:ext cx="1982594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플랫폼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B3844E2-3203-DBDC-23B0-CE34C2E1D5B2}"/>
              </a:ext>
            </a:extLst>
          </p:cNvPr>
          <p:cNvSpPr/>
          <p:nvPr/>
        </p:nvSpPr>
        <p:spPr>
          <a:xfrm>
            <a:off x="916657" y="1507850"/>
            <a:ext cx="1086588" cy="4763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Topic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8863A-3820-F84B-42E9-7D5FE59D9C85}"/>
              </a:ext>
            </a:extLst>
          </p:cNvPr>
          <p:cNvSpPr txBox="1"/>
          <p:nvPr/>
        </p:nvSpPr>
        <p:spPr>
          <a:xfrm>
            <a:off x="2224077" y="1507859"/>
            <a:ext cx="5291386" cy="3606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여행을 함께할 동행자 찾기를 도와주는 플랫폼</a:t>
            </a:r>
            <a:endParaRPr lang="en-US" altLang="ko-KR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F2D34F-764A-D808-B484-F1305472A9EE}"/>
              </a:ext>
            </a:extLst>
          </p:cNvPr>
          <p:cNvSpPr/>
          <p:nvPr/>
        </p:nvSpPr>
        <p:spPr>
          <a:xfrm>
            <a:off x="916654" y="2371662"/>
            <a:ext cx="3115413" cy="4763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Service Description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8B6D25-77D1-6C79-82A7-80B4A3802E1F}"/>
              </a:ext>
            </a:extLst>
          </p:cNvPr>
          <p:cNvSpPr txBox="1"/>
          <p:nvPr/>
        </p:nvSpPr>
        <p:spPr>
          <a:xfrm>
            <a:off x="916655" y="2992834"/>
            <a:ext cx="10553392" cy="11916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당나동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은 사람들이 여정을 함께할 여행 동반자를 찾을 수 있도록 도움을 주는 서비스입니다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또한 우리 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플랫폼을 통해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긴 여행 뿐만 아니라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짧은 이동을 함께할 동행자도 찾을 수 있으며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추가적으로 서비스 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사용자들은 자신만의 여행 일정을 많은 사람들과 공유할 수 있습니다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CC80F3-2915-4BF9-F560-C7910704BE97}"/>
              </a:ext>
            </a:extLst>
          </p:cNvPr>
          <p:cNvSpPr txBox="1"/>
          <p:nvPr/>
        </p:nvSpPr>
        <p:spPr>
          <a:xfrm>
            <a:off x="916654" y="5185685"/>
            <a:ext cx="10553392" cy="1283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떠나고자 하는 대한 개인의 열정을 다른 사람들과 공유하고 여행을 더욱 즐겁고 의미 있는 경험으로 </a:t>
            </a:r>
            <a:br>
              <a:rPr lang="en-US" altLang="ko-KR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만들기 위하여 여정을 함께할 동행자를 찾아주고자 합니다</a:t>
            </a:r>
            <a:r>
              <a:rPr lang="en-US" altLang="ko-KR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당나동</a:t>
            </a:r>
            <a:r>
              <a:rPr lang="en-US" altLang="ko-KR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은 함께하는 여행이 더 풍부한 경험을 만들어낼 수 있다고 믿습니다</a:t>
            </a:r>
            <a:r>
              <a:rPr lang="en-US" altLang="ko-KR" sz="180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B748E68-BAFD-1ADF-2CAB-E9171E3B4223}"/>
              </a:ext>
            </a:extLst>
          </p:cNvPr>
          <p:cNvSpPr/>
          <p:nvPr/>
        </p:nvSpPr>
        <p:spPr>
          <a:xfrm>
            <a:off x="916654" y="4572495"/>
            <a:ext cx="3115413" cy="4763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Service 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3EC01F-CA58-3520-B012-02C1782673A1}"/>
              </a:ext>
            </a:extLst>
          </p:cNvPr>
          <p:cNvSpPr txBox="1"/>
          <p:nvPr/>
        </p:nvSpPr>
        <p:spPr>
          <a:xfrm>
            <a:off x="11067821" y="915039"/>
            <a:ext cx="577081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당나동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72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79603"/>
            <a:ext cx="1419224" cy="194722"/>
          </a:xfrm>
          <a:prstGeom prst="rect">
            <a:avLst/>
          </a:prstGeom>
        </p:spPr>
      </p:pic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83438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84948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DE85FF-7D57-C98D-374F-8F2215F474BC}"/>
              </a:ext>
            </a:extLst>
          </p:cNvPr>
          <p:cNvSpPr txBox="1"/>
          <p:nvPr/>
        </p:nvSpPr>
        <p:spPr>
          <a:xfrm>
            <a:off x="570850" y="447878"/>
            <a:ext cx="1982594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플랫폼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F2D34F-764A-D808-B484-F1305472A9EE}"/>
              </a:ext>
            </a:extLst>
          </p:cNvPr>
          <p:cNvSpPr/>
          <p:nvPr/>
        </p:nvSpPr>
        <p:spPr>
          <a:xfrm>
            <a:off x="916653" y="1549313"/>
            <a:ext cx="3202501" cy="4763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Service Objectives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8B6D25-77D1-6C79-82A7-80B4A3802E1F}"/>
              </a:ext>
            </a:extLst>
          </p:cNvPr>
          <p:cNvSpPr txBox="1"/>
          <p:nvPr/>
        </p:nvSpPr>
        <p:spPr>
          <a:xfrm>
            <a:off x="592214" y="2276785"/>
            <a:ext cx="11048924" cy="4100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맞춤 동행자 찾기 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사용자들은 자신의 여행 계획을 게시하고 플랫폼을 통해 관심사와 성향이 비슷한 맞춤 동행자를 찾을 수 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새로운 친구 만들기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플랫폼을 통해 새로운 친구를 만들 수 있는 기회를 제공하여 다양한 문화와 경험을 공유할 수 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안전한 여행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동행자를 찾는 사용자는 동행 의사를 밝힌 사용자의 프로필을 검토하여 신뢰성 있는 동행자를 찾을 수 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또한 동행자를 찾고 함께 떠난 여행에 대하여 플랫폼 사용자들이 모두 볼 수 있도록 게시하여 안전성을 높인다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일정 공유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사용자들은 자신이 경험했거나 계획하고 있는 여행이나 목적지를 소개하는 글을 게시하고 다른 사용자와 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공유할 수 있다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2AE5A2-6845-B0DF-019B-183F94630A92}"/>
              </a:ext>
            </a:extLst>
          </p:cNvPr>
          <p:cNvSpPr txBox="1"/>
          <p:nvPr/>
        </p:nvSpPr>
        <p:spPr>
          <a:xfrm>
            <a:off x="570850" y="752550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02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EC170-DC78-1E0A-2CF0-3EAFC28D5AD7}"/>
              </a:ext>
            </a:extLst>
          </p:cNvPr>
          <p:cNvSpPr txBox="1"/>
          <p:nvPr/>
        </p:nvSpPr>
        <p:spPr>
          <a:xfrm>
            <a:off x="11067821" y="915039"/>
            <a:ext cx="577081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당나동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75F820-94BA-9B32-66D2-05AB1468592B}"/>
              </a:ext>
            </a:extLst>
          </p:cNvPr>
          <p:cNvSpPr txBox="1"/>
          <p:nvPr/>
        </p:nvSpPr>
        <p:spPr>
          <a:xfrm>
            <a:off x="1188795" y="730373"/>
            <a:ext cx="57693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About Service (2/3)</a:t>
            </a:r>
          </a:p>
        </p:txBody>
      </p:sp>
    </p:spTree>
    <p:extLst>
      <p:ext uri="{BB962C8B-B14F-4D97-AF65-F5344CB8AC3E}">
        <p14:creationId xmlns:p14="http://schemas.microsoft.com/office/powerpoint/2010/main" val="98921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79603"/>
            <a:ext cx="1419224" cy="194722"/>
          </a:xfrm>
          <a:prstGeom prst="rect">
            <a:avLst/>
          </a:prstGeom>
        </p:spPr>
      </p:pic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83438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84948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3DE85FF-7D57-C98D-374F-8F2215F474BC}"/>
              </a:ext>
            </a:extLst>
          </p:cNvPr>
          <p:cNvSpPr txBox="1"/>
          <p:nvPr/>
        </p:nvSpPr>
        <p:spPr>
          <a:xfrm>
            <a:off x="570850" y="447878"/>
            <a:ext cx="1982594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플랫폼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F2D34F-764A-D808-B484-F1305472A9EE}"/>
              </a:ext>
            </a:extLst>
          </p:cNvPr>
          <p:cNvSpPr/>
          <p:nvPr/>
        </p:nvSpPr>
        <p:spPr>
          <a:xfrm>
            <a:off x="916654" y="1549313"/>
            <a:ext cx="4134318" cy="47631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Major Menus &amp; Functions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E568B-D5A6-8723-9C1C-2737D19FE7AE}"/>
              </a:ext>
            </a:extLst>
          </p:cNvPr>
          <p:cNvSpPr txBox="1"/>
          <p:nvPr/>
        </p:nvSpPr>
        <p:spPr>
          <a:xfrm>
            <a:off x="592214" y="2276785"/>
            <a:ext cx="10458963" cy="398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동행자 구인 게시글 작성</a:t>
            </a:r>
            <a:b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사용자가 여행 계획</a:t>
            </a: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구인 조건</a:t>
            </a: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등을 게시하고 여행을 함께 할 동행자를 찾는 글을 게시하는 기능</a:t>
            </a:r>
            <a:endParaRPr lang="en-US" altLang="ko-KR" sz="175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소개 게시글 작성</a:t>
            </a:r>
            <a:b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사용자가 자신이 경험했거나 희망하여 계획중인 여행에 대해 소개하는 글을 게시하는 기능</a:t>
            </a:r>
            <a:endParaRPr lang="en-US" altLang="ko-KR" sz="175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동행자 구인 </a:t>
            </a:r>
            <a:r>
              <a:rPr lang="ko-KR" altLang="en-US" sz="1750" spc="-3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게시글에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대한 동행 신청</a:t>
            </a:r>
            <a:b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동행자를 구하는 </a:t>
            </a:r>
            <a:r>
              <a:rPr lang="ko-KR" altLang="en-US" sz="1750" spc="-3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게시글에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대하여 사용자가 동행 의사를 표시하는 기능</a:t>
            </a:r>
            <a:b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동행 의사를 표시한 사용자는 대기 상태를 거쳐 게시글 작성자에 의해 수락 또는 거절될 수 있음</a:t>
            </a:r>
            <a:endParaRPr lang="en-US" altLang="ko-KR" sz="175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국가별 실시간 채팅</a:t>
            </a:r>
            <a:b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국가별로 나누어진 실시간 채팅방이 존재하며</a:t>
            </a:r>
            <a:r>
              <a:rPr lang="en-US" altLang="ko-KR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750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사용자가 채팅을 통해 짧은 일정에 대한 동행자를 구하거나 해당 국가에 대한 실시간 정보를 얻을 수 있는 기능</a:t>
            </a:r>
            <a:endParaRPr lang="en-US" altLang="ko-KR" sz="175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94DDA1-DEA4-A080-1CC1-566E9E779C12}"/>
              </a:ext>
            </a:extLst>
          </p:cNvPr>
          <p:cNvSpPr txBox="1"/>
          <p:nvPr/>
        </p:nvSpPr>
        <p:spPr>
          <a:xfrm>
            <a:off x="570850" y="752550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02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FCC30E-6A76-2FC9-2B4B-745BE14CFBC4}"/>
              </a:ext>
            </a:extLst>
          </p:cNvPr>
          <p:cNvSpPr txBox="1"/>
          <p:nvPr/>
        </p:nvSpPr>
        <p:spPr>
          <a:xfrm>
            <a:off x="11067821" y="915039"/>
            <a:ext cx="577081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당나동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B84719-ABA1-E48F-733C-752196496F17}"/>
              </a:ext>
            </a:extLst>
          </p:cNvPr>
          <p:cNvSpPr txBox="1"/>
          <p:nvPr/>
        </p:nvSpPr>
        <p:spPr>
          <a:xfrm>
            <a:off x="1188795" y="730373"/>
            <a:ext cx="576935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About Service (3/3)</a:t>
            </a:r>
          </a:p>
        </p:txBody>
      </p:sp>
    </p:spTree>
    <p:extLst>
      <p:ext uri="{BB962C8B-B14F-4D97-AF65-F5344CB8AC3E}">
        <p14:creationId xmlns:p14="http://schemas.microsoft.com/office/powerpoint/2010/main" val="332142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>
            <a:extLst>
              <a:ext uri="{FF2B5EF4-FFF2-40B4-BE49-F238E27FC236}">
                <a16:creationId xmlns:a16="http://schemas.microsoft.com/office/drawing/2014/main" id="{12F19AD2-2364-4F8D-A88F-8D09F86BF0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3638" y="479603"/>
            <a:ext cx="1419224" cy="194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8EA56C-981A-03FA-5D73-47A8EAF69C6A}"/>
              </a:ext>
            </a:extLst>
          </p:cNvPr>
          <p:cNvSpPr txBox="1"/>
          <p:nvPr/>
        </p:nvSpPr>
        <p:spPr>
          <a:xfrm>
            <a:off x="1188795" y="730373"/>
            <a:ext cx="760686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kinds of web-based database system?</a:t>
            </a:r>
          </a:p>
        </p:txBody>
      </p:sp>
      <p:cxnSp>
        <p:nvCxnSpPr>
          <p:cNvPr id="4" name="직선 연결선 9">
            <a:extLst>
              <a:ext uri="{FF2B5EF4-FFF2-40B4-BE49-F238E27FC236}">
                <a16:creationId xmlns:a16="http://schemas.microsoft.com/office/drawing/2014/main" id="{78EB0C21-C6B8-E92C-74BF-6DFD152B160D}"/>
              </a:ext>
            </a:extLst>
          </p:cNvPr>
          <p:cNvCxnSpPr>
            <a:cxnSpLocks/>
          </p:cNvCxnSpPr>
          <p:nvPr/>
        </p:nvCxnSpPr>
        <p:spPr>
          <a:xfrm>
            <a:off x="1087746" y="1183438"/>
            <a:ext cx="10553392" cy="151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10">
            <a:extLst>
              <a:ext uri="{FF2B5EF4-FFF2-40B4-BE49-F238E27FC236}">
                <a16:creationId xmlns:a16="http://schemas.microsoft.com/office/drawing/2014/main" id="{89239C90-0E92-8E3D-B1ED-9574D29D7459}"/>
              </a:ext>
            </a:extLst>
          </p:cNvPr>
          <p:cNvCxnSpPr>
            <a:cxnSpLocks/>
          </p:cNvCxnSpPr>
          <p:nvPr/>
        </p:nvCxnSpPr>
        <p:spPr>
          <a:xfrm>
            <a:off x="570850" y="1184948"/>
            <a:ext cx="516896" cy="0"/>
          </a:xfrm>
          <a:prstGeom prst="line">
            <a:avLst/>
          </a:prstGeom>
          <a:ln w="38100" cap="rnd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47ABF7-04D0-AE02-1A55-0CF04330F36F}"/>
              </a:ext>
            </a:extLst>
          </p:cNvPr>
          <p:cNvSpPr txBox="1"/>
          <p:nvPr/>
        </p:nvSpPr>
        <p:spPr>
          <a:xfrm>
            <a:off x="570850" y="752550"/>
            <a:ext cx="5168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8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03</a:t>
            </a:r>
            <a:endParaRPr lang="en-US" altLang="ko-KR" sz="24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accent5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8C157-50D9-7180-FE52-090E5821532C}"/>
              </a:ext>
            </a:extLst>
          </p:cNvPr>
          <p:cNvSpPr txBox="1"/>
          <p:nvPr/>
        </p:nvSpPr>
        <p:spPr>
          <a:xfrm>
            <a:off x="11067821" y="915039"/>
            <a:ext cx="577081" cy="24622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>
            <a:defPPr>
              <a:defRPr lang="ko-KR"/>
            </a:defPPr>
            <a:lvl1pPr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defRPr>
            </a:lvl1pPr>
          </a:lstStyle>
          <a:p>
            <a:pPr algn="r"/>
            <a:r>
              <a:rPr lang="ko-KR" altLang="en-US" sz="1600" dirty="0"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B0604000101010101" pitchFamily="50" charset="-127"/>
              </a:rPr>
              <a:t>당나동</a:t>
            </a:r>
            <a:endParaRPr lang="en-US" altLang="ko-KR" dirty="0">
              <a:solidFill>
                <a:schemeClr val="accent5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C2C78A-AE9B-0396-C88F-EB02D54B21EB}"/>
              </a:ext>
            </a:extLst>
          </p:cNvPr>
          <p:cNvSpPr txBox="1"/>
          <p:nvPr/>
        </p:nvSpPr>
        <p:spPr>
          <a:xfrm>
            <a:off x="570850" y="447878"/>
            <a:ext cx="1982594" cy="230832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500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 동행자 찾기 플랫폼</a:t>
            </a:r>
            <a:endParaRPr lang="en-US" altLang="ko-KR" sz="1500" spc="-3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8AB8729-3DC0-73E6-BE7D-20C190F0B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653" y="2773575"/>
            <a:ext cx="5066636" cy="3758464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BE2061B-3E75-0EB0-82E9-16D507FC1D58}"/>
              </a:ext>
            </a:extLst>
          </p:cNvPr>
          <p:cNvSpPr/>
          <p:nvPr/>
        </p:nvSpPr>
        <p:spPr>
          <a:xfrm>
            <a:off x="1660437" y="2025015"/>
            <a:ext cx="2864213" cy="4975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Benchmarking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C9C3EE8-88AA-A2EE-6AE7-00A0BBE0D3AE}"/>
              </a:ext>
            </a:extLst>
          </p:cNvPr>
          <p:cNvSpPr/>
          <p:nvPr/>
        </p:nvSpPr>
        <p:spPr>
          <a:xfrm>
            <a:off x="6738711" y="2025015"/>
            <a:ext cx="4113892" cy="4975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ysClr val="windowText" lastClr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Differentiated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580F02-E862-1F43-A29D-39EC703B799C}"/>
              </a:ext>
            </a:extLst>
          </p:cNvPr>
          <p:cNvSpPr txBox="1"/>
          <p:nvPr/>
        </p:nvSpPr>
        <p:spPr>
          <a:xfrm>
            <a:off x="6349752" y="2773575"/>
            <a:ext cx="5291386" cy="35230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여행중인 여정 표시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동행 매칭이 완료되어 실제 여행중인 여정에 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대하여 여행지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참여 멤버 등에 대한 정보를 모두가 볼 수 있도록 표시하여 여행 안전성을 높임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endParaRPr lang="en-US" altLang="ko-KR" sz="1100" spc="-30" dirty="0">
              <a:ln>
                <a:solidFill>
                  <a:schemeClr val="tx1">
                    <a:alpha val="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국가별 실시간 </a:t>
            </a:r>
            <a:r>
              <a:rPr lang="ko-KR" altLang="en-US" spc="-3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채팅방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제공</a:t>
            </a:r>
            <a:b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개인의 필요에 따라 짧은 일정에 대한 동행자를 구하거나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해당 국가의 상황을 실시간으로 파악할 수 있음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CB1BB3-9C7A-1005-2188-AE911F2F9DBC}"/>
              </a:ext>
            </a:extLst>
          </p:cNvPr>
          <p:cNvSpPr txBox="1"/>
          <p:nvPr/>
        </p:nvSpPr>
        <p:spPr>
          <a:xfrm>
            <a:off x="3881414" y="1335939"/>
            <a:ext cx="4429171" cy="3606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게시물 작성 및 조회 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&amp;</a:t>
            </a:r>
            <a:r>
              <a:rPr lang="ko-KR" altLang="en-US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채팅으로 구성된 </a:t>
            </a:r>
            <a:r>
              <a:rPr lang="en-US" altLang="ko-KR" spc="-3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4164654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0F3B146-0C98-88C0-9B90-C777563A2852}"/>
              </a:ext>
            </a:extLst>
          </p:cNvPr>
          <p:cNvSpPr txBox="1"/>
          <p:nvPr/>
        </p:nvSpPr>
        <p:spPr>
          <a:xfrm>
            <a:off x="4494099" y="3090446"/>
            <a:ext cx="3517310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4400" b="1" spc="-3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Pretendard Black" panose="02000A03000000020004" pitchFamily="50" charset="-127"/>
              </a:rPr>
              <a:t>Thank you.</a:t>
            </a:r>
          </a:p>
        </p:txBody>
      </p:sp>
      <p:pic>
        <p:nvPicPr>
          <p:cNvPr id="2" name="그림 1" descr="블랙, 어둠이(가) 표시된 사진&#10;&#10;자동 생성된 설명">
            <a:extLst>
              <a:ext uri="{FF2B5EF4-FFF2-40B4-BE49-F238E27FC236}">
                <a16:creationId xmlns:a16="http://schemas.microsoft.com/office/drawing/2014/main" id="{D34B74DE-180C-D76E-A769-968F1FBF1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68704" y="3252194"/>
            <a:ext cx="756059" cy="51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33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9F0"/>
      </a:accent1>
      <a:accent2>
        <a:srgbClr val="7879B2"/>
      </a:accent2>
      <a:accent3>
        <a:srgbClr val="5D667B"/>
      </a:accent3>
      <a:accent4>
        <a:srgbClr val="00ABB2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Pretendard ExtraBold"/>
        <a:ea typeface="Pretendard ExtraBold"/>
        <a:cs typeface=""/>
      </a:majorFont>
      <a:minorFont>
        <a:latin typeface="Pretendard Light"/>
        <a:ea typeface="Pretendard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5667</TotalTime>
  <Words>486</Words>
  <Application>Microsoft Office PowerPoint</Application>
  <PresentationFormat>와이드스크린</PresentationFormat>
  <Paragraphs>64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Arial</vt:lpstr>
      <vt:lpstr>Pretendard ExtraBold</vt:lpstr>
      <vt:lpstr>Pretendard Light</vt:lpstr>
      <vt:lpstr>나눔고딕 ExtraBold</vt:lpstr>
      <vt:lpstr>함초롬돋움</vt:lpstr>
      <vt:lpstr>Pretendard Black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 Taewon</dc:creator>
  <cp:lastModifiedBy>민주 김</cp:lastModifiedBy>
  <cp:revision>31</cp:revision>
  <dcterms:created xsi:type="dcterms:W3CDTF">2022-03-08T09:40:54Z</dcterms:created>
  <dcterms:modified xsi:type="dcterms:W3CDTF">2023-10-11T07:15:29Z</dcterms:modified>
</cp:coreProperties>
</file>

<file path=docProps/thumbnail.jpeg>
</file>